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597E-2F2C-4B2A-813F-2CE49EB50530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C7CE-78BE-43F0-B5ED-DDFFDA49AF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597E-2F2C-4B2A-813F-2CE49EB50530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C7CE-78BE-43F0-B5ED-DDFFDA49AF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597E-2F2C-4B2A-813F-2CE49EB50530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C7CE-78BE-43F0-B5ED-DDFFDA49AF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597E-2F2C-4B2A-813F-2CE49EB50530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C7CE-78BE-43F0-B5ED-DDFFDA49AF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597E-2F2C-4B2A-813F-2CE49EB50530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C7CE-78BE-43F0-B5ED-DDFFDA49AF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597E-2F2C-4B2A-813F-2CE49EB50530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C7CE-78BE-43F0-B5ED-DDFFDA49AF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597E-2F2C-4B2A-813F-2CE49EB50530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C7CE-78BE-43F0-B5ED-DDFFDA49AF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597E-2F2C-4B2A-813F-2CE49EB50530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C7CE-78BE-43F0-B5ED-DDFFDA49AF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597E-2F2C-4B2A-813F-2CE49EB50530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C7CE-78BE-43F0-B5ED-DDFFDA49AF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597E-2F2C-4B2A-813F-2CE49EB50530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C7CE-78BE-43F0-B5ED-DDFFDA49AF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597E-2F2C-4B2A-813F-2CE49EB50530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52C7CE-78BE-43F0-B5ED-DDFFDA49AF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96597E-2F2C-4B2A-813F-2CE49EB50530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52C7CE-78BE-43F0-B5ED-DDFFDA49AFD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Chapter 13 Sec. 1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Speeches That Instruct, Inform, and Clarify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Checklist when you think about your audience before facing them.</a:t>
            </a:r>
          </a:p>
          <a:p>
            <a:r>
              <a:rPr lang="en-US" dirty="0" smtClean="0"/>
              <a:t>1.How many people will be present </a:t>
            </a:r>
          </a:p>
          <a:p>
            <a:r>
              <a:rPr lang="en-US" dirty="0" smtClean="0"/>
              <a:t>2. what are their interests, attitudes, and beliefs?</a:t>
            </a:r>
          </a:p>
          <a:p>
            <a:r>
              <a:rPr lang="en-US" dirty="0" smtClean="0"/>
              <a:t>3. what do they know about the subject?</a:t>
            </a:r>
          </a:p>
          <a:p>
            <a:r>
              <a:rPr lang="en-US" dirty="0" smtClean="0"/>
              <a:t>4. what is their attitude toward it 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Cultural Literacy- </a:t>
            </a:r>
            <a:r>
              <a:rPr lang="en-US" dirty="0" smtClean="0"/>
              <a:t>the ability to recognize and understand information that an average adult can be expected to know.</a:t>
            </a:r>
          </a:p>
          <a:p>
            <a:r>
              <a:rPr lang="en-US" dirty="0" smtClean="0"/>
              <a:t>Sensitivity to the audience is one of the keys to </a:t>
            </a:r>
            <a:r>
              <a:rPr lang="en-US" smtClean="0"/>
              <a:t>successful communication.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Informative Speeches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Public Lecture- </a:t>
            </a:r>
            <a:r>
              <a:rPr lang="en-US" sz="2000" dirty="0" smtClean="0"/>
              <a:t>He/She can get invited to give a public lecture to a community group or club.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Status Report- </a:t>
            </a:r>
            <a:r>
              <a:rPr lang="en-US" sz="2000" dirty="0" smtClean="0"/>
              <a:t>Business or Social group</a:t>
            </a:r>
          </a:p>
          <a:p>
            <a:pPr lvl="1"/>
            <a:r>
              <a:rPr lang="en-US" sz="2000" dirty="0" smtClean="0"/>
              <a:t>Most of the time, the group will ask a knowledgeable person to give a status report indicating what plans exist for the future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Briefing-</a:t>
            </a:r>
            <a:r>
              <a:rPr lang="en-US" sz="2000" b="1" dirty="0" smtClean="0"/>
              <a:t> </a:t>
            </a:r>
            <a:r>
              <a:rPr lang="en-US" sz="2000" dirty="0" smtClean="0"/>
              <a:t>Used to tell members of a group about changes in the policy or procedure.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Fireside Chat- </a:t>
            </a:r>
            <a:r>
              <a:rPr lang="en-US" sz="2000" dirty="0" smtClean="0"/>
              <a:t>Featured a group leader addressing the concerns, worries, and issues of the moment</a:t>
            </a:r>
            <a:r>
              <a:rPr lang="en-US" dirty="0" smtClean="0"/>
              <a:t>.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Chalk Talk- </a:t>
            </a:r>
            <a:r>
              <a:rPr lang="en-US" sz="2000" dirty="0" smtClean="0"/>
              <a:t>Visual Aid.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Six C’s Of Informative Speaking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1. Is my speech so </a:t>
            </a:r>
            <a:r>
              <a:rPr lang="en-US" b="1" dirty="0" smtClean="0">
                <a:solidFill>
                  <a:srgbClr val="FF0000"/>
                </a:solidFill>
              </a:rPr>
              <a:t>CLEAR</a:t>
            </a:r>
            <a:r>
              <a:rPr lang="en-US" dirty="0" smtClean="0"/>
              <a:t> that everyone will understand?</a:t>
            </a:r>
          </a:p>
          <a:p>
            <a:r>
              <a:rPr lang="en-US" dirty="0" smtClean="0"/>
              <a:t>2. Is my speech so </a:t>
            </a:r>
            <a:r>
              <a:rPr lang="en-US" b="1" dirty="0" smtClean="0">
                <a:solidFill>
                  <a:srgbClr val="FF0000"/>
                </a:solidFill>
              </a:rPr>
              <a:t>CONCISE</a:t>
            </a:r>
            <a:r>
              <a:rPr lang="en-US" dirty="0" smtClean="0"/>
              <a:t> that no ones time will be wasted?</a:t>
            </a:r>
          </a:p>
          <a:p>
            <a:r>
              <a:rPr lang="en-US" dirty="0" smtClean="0"/>
              <a:t>3. Is my speech </a:t>
            </a:r>
            <a:r>
              <a:rPr lang="en-US" b="1" dirty="0" smtClean="0">
                <a:solidFill>
                  <a:srgbClr val="FF0000"/>
                </a:solidFill>
              </a:rPr>
              <a:t>COMPLETE</a:t>
            </a:r>
            <a:r>
              <a:rPr lang="en-US" dirty="0" smtClean="0"/>
              <a:t>?</a:t>
            </a:r>
          </a:p>
          <a:p>
            <a:r>
              <a:rPr lang="en-US" dirty="0" smtClean="0"/>
              <a:t>4. Am I confident that my information  is absolutely </a:t>
            </a:r>
            <a:r>
              <a:rPr lang="en-US" b="1" dirty="0" smtClean="0">
                <a:solidFill>
                  <a:srgbClr val="FF0000"/>
                </a:solidFill>
              </a:rPr>
              <a:t>CORRECT</a:t>
            </a:r>
            <a:r>
              <a:rPr lang="en-US" dirty="0" smtClean="0"/>
              <a:t>?</a:t>
            </a:r>
          </a:p>
          <a:p>
            <a:r>
              <a:rPr lang="en-US" dirty="0" smtClean="0"/>
              <a:t>5. Have I provided </a:t>
            </a:r>
            <a:r>
              <a:rPr lang="en-US" b="1" dirty="0" smtClean="0">
                <a:solidFill>
                  <a:srgbClr val="FF0000"/>
                </a:solidFill>
              </a:rPr>
              <a:t>CONCRETE</a:t>
            </a:r>
            <a:r>
              <a:rPr lang="en-US" dirty="0" smtClean="0"/>
              <a:t> examples so that the audience can see my point?</a:t>
            </a:r>
          </a:p>
          <a:p>
            <a:r>
              <a:rPr lang="en-US" dirty="0" smtClean="0"/>
              <a:t>6. Can I </a:t>
            </a:r>
            <a:r>
              <a:rPr lang="en-US" b="1" dirty="0" smtClean="0">
                <a:solidFill>
                  <a:srgbClr val="FF0000"/>
                </a:solidFill>
              </a:rPr>
              <a:t>CONNECT</a:t>
            </a:r>
            <a:r>
              <a:rPr lang="en-US" dirty="0" smtClean="0"/>
              <a:t> my speech with what I know about my audience?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CLEAR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How can you be sure your Listeners will understand what you mean?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Defining a few important words and phrases.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The purpose of the Definition is to create some common ground between speaker  and listener.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Keep terms to a minimum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Distinctions by saying what something is and what it is not.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Comparing and Contrasting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Could this point be taken more than one way?????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Concise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r>
              <a:rPr lang="en-US" dirty="0" smtClean="0"/>
              <a:t>Be conscious of your own Language.</a:t>
            </a:r>
          </a:p>
          <a:p>
            <a:r>
              <a:rPr lang="en-US" dirty="0" smtClean="0"/>
              <a:t>Not too wordy.</a:t>
            </a:r>
          </a:p>
          <a:p>
            <a:r>
              <a:rPr lang="en-US" dirty="0" smtClean="0"/>
              <a:t>Make each word count.</a:t>
            </a:r>
          </a:p>
          <a:p>
            <a:r>
              <a:rPr lang="en-US" dirty="0" smtClean="0"/>
              <a:t>Choose words that best fits your meaning.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Ex. Do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sat </a:t>
            </a:r>
            <a:r>
              <a:rPr lang="en-US" dirty="0" smtClean="0">
                <a:solidFill>
                  <a:srgbClr val="FF0000"/>
                </a:solidFill>
              </a:rPr>
              <a:t>TREE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if you mean </a:t>
            </a:r>
            <a:r>
              <a:rPr lang="en-US" dirty="0" smtClean="0">
                <a:solidFill>
                  <a:srgbClr val="FF0000"/>
                </a:solidFill>
              </a:rPr>
              <a:t>OAK.</a:t>
            </a:r>
          </a:p>
          <a:p>
            <a:r>
              <a:rPr lang="en-US" dirty="0" smtClean="0"/>
              <a:t>Enlarge your vocabulary.</a:t>
            </a:r>
          </a:p>
          <a:p>
            <a:r>
              <a:rPr lang="en-US" dirty="0" smtClean="0"/>
              <a:t>You can find visual aids such as a flip chart will help you be concise and organized.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Complete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Raising certain expectations and then stratifying them.</a:t>
            </a:r>
          </a:p>
          <a:p>
            <a:r>
              <a:rPr lang="en-US" dirty="0" smtClean="0"/>
              <a:t>First- They know your are beginning</a:t>
            </a:r>
          </a:p>
          <a:p>
            <a:r>
              <a:rPr lang="en-US" dirty="0" smtClean="0"/>
              <a:t>Third- They know you’ve reached the end.</a:t>
            </a:r>
          </a:p>
          <a:p>
            <a:r>
              <a:rPr lang="en-US" dirty="0" smtClean="0"/>
              <a:t>They want expect a FOURTH or FIFTH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Advance Organizers- </a:t>
            </a:r>
            <a:r>
              <a:rPr lang="en-US" dirty="0" smtClean="0"/>
              <a:t>Statements that tell the audience what to expect.</a:t>
            </a:r>
          </a:p>
          <a:p>
            <a:r>
              <a:rPr lang="en-US" dirty="0" smtClean="0"/>
              <a:t>“If you say to your audience, “ I’m now going to present the three reasons that local officials have tried to censor rap music”</a:t>
            </a:r>
          </a:p>
          <a:p>
            <a:r>
              <a:rPr lang="en-US" dirty="0" smtClean="0"/>
              <a:t>“ If you introduce each reason with a reinforcing statement, such as “Now lets take a look at the first reason”</a:t>
            </a:r>
          </a:p>
          <a:p>
            <a:r>
              <a:rPr lang="en-US" dirty="0" smtClean="0"/>
              <a:t>Major points from minor point.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Correct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dirty="0" smtClean="0"/>
              <a:t>Checking and Double-Checking the accuracy  of the information.</a:t>
            </a:r>
          </a:p>
          <a:p>
            <a:r>
              <a:rPr lang="en-US" dirty="0" smtClean="0"/>
              <a:t>Tell where you found it.</a:t>
            </a:r>
          </a:p>
          <a:p>
            <a:r>
              <a:rPr lang="en-US" dirty="0" smtClean="0"/>
              <a:t>Indicate the source of your material</a:t>
            </a:r>
          </a:p>
          <a:p>
            <a:r>
              <a:rPr lang="en-US" dirty="0" smtClean="0"/>
              <a:t>You do not need to use all the information that would appear in a bibliographical citation.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Sufficient</a:t>
            </a:r>
            <a:r>
              <a:rPr lang="en-US" dirty="0" smtClean="0"/>
              <a:t>- Name of the Author or the name of a magazine, newspaper, television show, or movie.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Inquisitive listener </a:t>
            </a:r>
            <a:r>
              <a:rPr lang="en-US" dirty="0" smtClean="0"/>
              <a:t>can catch you after the speech to obtain a complete rundown of your sources.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Concrete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Focus on the immediate and the actual.</a:t>
            </a:r>
          </a:p>
          <a:p>
            <a:r>
              <a:rPr lang="en-US" dirty="0" smtClean="0"/>
              <a:t>Talk in terms of people, places, and things.</a:t>
            </a:r>
          </a:p>
          <a:p>
            <a:r>
              <a:rPr lang="en-US" dirty="0" smtClean="0"/>
              <a:t>Individual cases more interesting then generalities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Ex.</a:t>
            </a:r>
            <a:r>
              <a:rPr lang="en-US" dirty="0" smtClean="0"/>
              <a:t> Do NOT talk about </a:t>
            </a:r>
            <a:r>
              <a:rPr lang="en-US" dirty="0" smtClean="0">
                <a:solidFill>
                  <a:srgbClr val="FF0000"/>
                </a:solidFill>
              </a:rPr>
              <a:t>CANDY</a:t>
            </a:r>
            <a:r>
              <a:rPr lang="en-US" dirty="0" smtClean="0"/>
              <a:t> if you can talk about </a:t>
            </a:r>
            <a:r>
              <a:rPr lang="en-US" dirty="0" smtClean="0">
                <a:solidFill>
                  <a:srgbClr val="FF0000"/>
                </a:solidFill>
              </a:rPr>
              <a:t>GOURMET JELLY BEANS.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Ex. </a:t>
            </a:r>
            <a:r>
              <a:rPr lang="en-US" dirty="0" smtClean="0"/>
              <a:t>Plan your speech on soccer around a particular person, like David Beckham.</a:t>
            </a:r>
          </a:p>
          <a:p>
            <a:r>
              <a:rPr lang="en-US" dirty="0" smtClean="0"/>
              <a:t>Concrete examples helps listeners get a mental picture of what you mean.</a:t>
            </a:r>
          </a:p>
          <a:p>
            <a:r>
              <a:rPr lang="en-US" dirty="0" smtClean="0"/>
              <a:t>The careful Speaker immediately supports every general statement with a example.</a:t>
            </a:r>
          </a:p>
          <a:p>
            <a:r>
              <a:rPr lang="en-US" dirty="0" smtClean="0"/>
              <a:t>Physical Details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86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Connect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r>
              <a:rPr lang="en-US" dirty="0" smtClean="0"/>
              <a:t>Analyze the people who will be in your audience </a:t>
            </a:r>
          </a:p>
          <a:p>
            <a:r>
              <a:rPr lang="en-US" dirty="0" smtClean="0"/>
              <a:t>The more we can predict how an audience will interpret what we say, the better we will be able to COMMUNICATE.</a:t>
            </a:r>
          </a:p>
          <a:p>
            <a:r>
              <a:rPr lang="en-US" dirty="0" smtClean="0"/>
              <a:t>Think how you would react if you heard your speech</a:t>
            </a:r>
            <a:r>
              <a:rPr lang="en-US" dirty="0"/>
              <a:t> </a:t>
            </a:r>
            <a:r>
              <a:rPr lang="en-US" dirty="0" smtClean="0"/>
              <a:t>for the first time</a:t>
            </a:r>
          </a:p>
          <a:p>
            <a:r>
              <a:rPr lang="en-US" dirty="0" smtClean="0"/>
              <a:t>Your own INTUTION can help guide you as you prepare a speech for  a group of peers.</a:t>
            </a:r>
          </a:p>
          <a:p>
            <a:r>
              <a:rPr lang="en-US" dirty="0" smtClean="0"/>
              <a:t>If audience know to much, find a way to highlight some less well known aspects of it. </a:t>
            </a:r>
          </a:p>
          <a:p>
            <a:r>
              <a:rPr lang="en-US" dirty="0" smtClean="0"/>
              <a:t>DEMOGRAPHICS can help you make assumptions on your audience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385</TotalTime>
  <Words>747</Words>
  <Application>Microsoft Office PowerPoint</Application>
  <PresentationFormat>On-screen Show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Chapter 13 Sec. 1</vt:lpstr>
      <vt:lpstr>Types of Informative Speeches</vt:lpstr>
      <vt:lpstr>The Six C’s Of Informative Speaking</vt:lpstr>
      <vt:lpstr>CLEAR</vt:lpstr>
      <vt:lpstr>Concise</vt:lpstr>
      <vt:lpstr>Complete</vt:lpstr>
      <vt:lpstr>Correct</vt:lpstr>
      <vt:lpstr>Concrete</vt:lpstr>
      <vt:lpstr>Connect</vt:lpstr>
      <vt:lpstr>Continue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elder</dc:creator>
  <cp:lastModifiedBy>Massucci, Tracy</cp:lastModifiedBy>
  <cp:revision>32</cp:revision>
  <dcterms:created xsi:type="dcterms:W3CDTF">2013-03-10T22:18:35Z</dcterms:created>
  <dcterms:modified xsi:type="dcterms:W3CDTF">2013-03-11T20:06:16Z</dcterms:modified>
</cp:coreProperties>
</file>