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D4A76-CBAF-44EE-A553-03606622FB10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308E4-FEC3-4A75-A1EC-146275EB4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68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308E4-FEC3-4A75-A1EC-146275EB45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86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04A164F-EBFE-4E83-9FD2-6065D46DA88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5EBC532-AB4E-42C8-94E4-4803F80AF3D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164F-EBFE-4E83-9FD2-6065D46DA88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C532-AB4E-42C8-94E4-4803F80AF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164F-EBFE-4E83-9FD2-6065D46DA88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C532-AB4E-42C8-94E4-4803F80AF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164F-EBFE-4E83-9FD2-6065D46DA88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C532-AB4E-42C8-94E4-4803F80AF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164F-EBFE-4E83-9FD2-6065D46DA88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C532-AB4E-42C8-94E4-4803F80AF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164F-EBFE-4E83-9FD2-6065D46DA88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C532-AB4E-42C8-94E4-4803F80AF3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164F-EBFE-4E83-9FD2-6065D46DA88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C532-AB4E-42C8-94E4-4803F80AF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164F-EBFE-4E83-9FD2-6065D46DA88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C532-AB4E-42C8-94E4-4803F80AF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164F-EBFE-4E83-9FD2-6065D46DA88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C532-AB4E-42C8-94E4-4803F80AF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164F-EBFE-4E83-9FD2-6065D46DA88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C532-AB4E-42C8-94E4-4803F80AF3D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164F-EBFE-4E83-9FD2-6065D46DA88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C532-AB4E-42C8-94E4-4803F80AF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04A164F-EBFE-4E83-9FD2-6065D46DA88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5EBC532-AB4E-42C8-94E4-4803F80AF3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1" y="2708476"/>
            <a:ext cx="3550920" cy="1702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Nonverbal communication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Chapter 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4311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024744" cy="1143000"/>
          </a:xfrm>
        </p:spPr>
        <p:txBody>
          <a:bodyPr/>
          <a:lstStyle/>
          <a:p>
            <a:r>
              <a:rPr lang="en-US" dirty="0" smtClean="0"/>
              <a:t>Tone of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080029"/>
          </a:xfrm>
        </p:spPr>
        <p:txBody>
          <a:bodyPr/>
          <a:lstStyle/>
          <a:p>
            <a:r>
              <a:rPr lang="en-US" sz="2800" dirty="0" smtClean="0"/>
              <a:t>Pitch/tone (timbre)/pauses and rhythm can express things above and beyond words.</a:t>
            </a:r>
          </a:p>
          <a:p>
            <a:r>
              <a:rPr lang="en-US" sz="2800" dirty="0" smtClean="0"/>
              <a:t>“OH” experiment</a:t>
            </a:r>
            <a:r>
              <a:rPr lang="en-US" sz="2800" dirty="0" smtClean="0"/>
              <a:t>. (don’t write this)</a:t>
            </a:r>
            <a:endParaRPr lang="en-US" sz="2800" dirty="0" smtClean="0"/>
          </a:p>
          <a:p>
            <a:r>
              <a:rPr lang="en-US" sz="2800" dirty="0" smtClean="0"/>
              <a:t>Rate=fast=excited/anxious</a:t>
            </a:r>
          </a:p>
          <a:p>
            <a:r>
              <a:rPr lang="en-US" sz="2800" dirty="0" smtClean="0"/>
              <a:t>Slow=depressed, disgusted, or tired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27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024744" cy="1143000"/>
          </a:xfrm>
        </p:spPr>
        <p:txBody>
          <a:bodyPr/>
          <a:lstStyle/>
          <a:p>
            <a:r>
              <a:rPr lang="en-US" dirty="0" smtClean="0"/>
              <a:t>Lying: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Desmond Morris’ book THE NAKED APE experiment about nurses lying about a movie.</a:t>
            </a:r>
          </a:p>
          <a:p>
            <a:r>
              <a:rPr lang="en-US" dirty="0" smtClean="0"/>
              <a:t>1. </a:t>
            </a:r>
            <a:r>
              <a:rPr lang="en-US" dirty="0"/>
              <a:t>Decreased hand activity.  </a:t>
            </a:r>
            <a:r>
              <a:rPr lang="en-US" dirty="0" smtClean="0"/>
              <a:t>(hide them, clasp them, sit </a:t>
            </a:r>
            <a:r>
              <a:rPr lang="en-US" dirty="0" smtClean="0"/>
              <a:t>on </a:t>
            </a:r>
            <a:r>
              <a:rPr lang="en-US" dirty="0" smtClean="0"/>
              <a:t>them, stuff them in pockets)</a:t>
            </a:r>
          </a:p>
          <a:p>
            <a:r>
              <a:rPr lang="en-US" dirty="0" smtClean="0"/>
              <a:t>2.  increased face touching.</a:t>
            </a:r>
          </a:p>
          <a:p>
            <a:r>
              <a:rPr lang="en-US" dirty="0" smtClean="0"/>
              <a:t>3.  stiff/rigid posture (most people move LESS when lying)</a:t>
            </a:r>
          </a:p>
          <a:p>
            <a:r>
              <a:rPr lang="en-US" dirty="0" smtClean="0"/>
              <a:t>4.  body shifting/squirming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31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024744" cy="1143000"/>
          </a:xfrm>
        </p:spPr>
        <p:txBody>
          <a:bodyPr/>
          <a:lstStyle/>
          <a:p>
            <a:r>
              <a:rPr lang="en-US" dirty="0" smtClean="0"/>
              <a:t>Section III:  Multicultural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6777317" cy="4267200"/>
          </a:xfrm>
        </p:spPr>
        <p:txBody>
          <a:bodyPr/>
          <a:lstStyle/>
          <a:p>
            <a:r>
              <a:rPr lang="en-US" dirty="0" smtClean="0"/>
              <a:t>When cultural differences are involved…sometimes more nonverbal information is NOT always better</a:t>
            </a:r>
          </a:p>
          <a:p>
            <a:r>
              <a:rPr lang="en-US" dirty="0" smtClean="0"/>
              <a:t>When you don’t know a lang., you lose control over nonverbal expression.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55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024744" cy="1143000"/>
          </a:xfrm>
        </p:spPr>
        <p:txBody>
          <a:bodyPr/>
          <a:lstStyle/>
          <a:p>
            <a:r>
              <a:rPr lang="en-US" dirty="0" smtClean="0"/>
              <a:t>Nonverbal dilemmas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/>
          <a:lstStyle/>
          <a:p>
            <a:r>
              <a:rPr lang="en-US" dirty="0" smtClean="0"/>
              <a:t>Nodding head yes in U.S. means No in Bulgaria, parts of Greece, Turkey, and Iran.</a:t>
            </a:r>
          </a:p>
          <a:p>
            <a:r>
              <a:rPr lang="en-US" dirty="0" smtClean="0"/>
              <a:t>Handshake/outstretched hand= hand to forearm back in the day to indicate no weapon</a:t>
            </a:r>
          </a:p>
          <a:p>
            <a:r>
              <a:rPr lang="en-US" dirty="0" smtClean="0"/>
              <a:t>Hug=in </a:t>
            </a:r>
            <a:r>
              <a:rPr lang="en-US" dirty="0" err="1" smtClean="0"/>
              <a:t>Mediteranean</a:t>
            </a:r>
            <a:r>
              <a:rPr lang="en-US" dirty="0" smtClean="0"/>
              <a:t> countries=no weapon (frisking?)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29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Cont’d	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24000"/>
            <a:ext cx="6777317" cy="4308629"/>
          </a:xfrm>
        </p:spPr>
        <p:txBody>
          <a:bodyPr>
            <a:normAutofit/>
          </a:bodyPr>
          <a:lstStyle/>
          <a:p>
            <a:r>
              <a:rPr lang="en-US" dirty="0" smtClean="0"/>
              <a:t>Handshakes:  3 categories gentle, firm, Texan.</a:t>
            </a:r>
          </a:p>
          <a:p>
            <a:r>
              <a:rPr lang="en-US" dirty="0" smtClean="0"/>
              <a:t>Kisses:  French people, close relationships require warm greetings, men kiss, squeeze shoulders, slap backs, punch kidneys, pinch cheeks. Women:   kiss on cheek</a:t>
            </a:r>
          </a:p>
          <a:p>
            <a:r>
              <a:rPr lang="en-US" dirty="0" smtClean="0"/>
              <a:t>Bows:  most polite greeting of all.  Indicates respect and humility, often reflects social status, person of lower rank bows first and LOWER.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67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1143000"/>
          </a:xfrm>
        </p:spPr>
        <p:txBody>
          <a:bodyPr/>
          <a:lstStyle/>
          <a:p>
            <a:r>
              <a:rPr lang="en-US" dirty="0" smtClean="0"/>
              <a:t>Touching: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080029"/>
          </a:xfrm>
        </p:spPr>
        <p:txBody>
          <a:bodyPr/>
          <a:lstStyle/>
          <a:p>
            <a:r>
              <a:rPr lang="en-US" dirty="0" smtClean="0"/>
              <a:t>Women sometimes react more FAVORABLY.  Surgery/nurses study </a:t>
            </a:r>
            <a:r>
              <a:rPr lang="en-US" dirty="0" err="1" smtClean="0"/>
              <a:t>pg</a:t>
            </a:r>
            <a:r>
              <a:rPr lang="en-US" dirty="0" smtClean="0"/>
              <a:t> 89</a:t>
            </a:r>
          </a:p>
          <a:p>
            <a:r>
              <a:rPr lang="en-US" dirty="0" smtClean="0"/>
              <a:t>Salesmen think it’s harder to say no to someone when they have touched you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Crowded elevators /shoulder to shoulder/arm to arm usually 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5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024744" cy="1143000"/>
          </a:xfrm>
        </p:spPr>
        <p:txBody>
          <a:bodyPr/>
          <a:lstStyle/>
          <a:p>
            <a:r>
              <a:rPr lang="en-US" dirty="0" smtClean="0"/>
              <a:t>Space:  see </a:t>
            </a:r>
            <a:r>
              <a:rPr lang="en-US" dirty="0" err="1" smtClean="0"/>
              <a:t>pg</a:t>
            </a:r>
            <a:r>
              <a:rPr lang="en-US" dirty="0" smtClean="0"/>
              <a:t> 91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18 inches: intimate space (close friends, family, significant others)</a:t>
            </a:r>
          </a:p>
          <a:p>
            <a:r>
              <a:rPr lang="en-US" dirty="0" smtClean="0"/>
              <a:t>1.5 – 4 feet: personal distance (friends)</a:t>
            </a:r>
          </a:p>
          <a:p>
            <a:r>
              <a:rPr lang="en-US" dirty="0" smtClean="0"/>
              <a:t>4-12 feet:  social distance (social/business)</a:t>
            </a:r>
          </a:p>
          <a:p>
            <a:r>
              <a:rPr lang="en-US" dirty="0" smtClean="0"/>
              <a:t>Over 12 feet:  public (shopping mall, on the street)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HOMEWORK ASSIGNMENT!!!!!!!  This is a fun one!!!!!!!</a:t>
            </a:r>
          </a:p>
        </p:txBody>
      </p:sp>
    </p:spTree>
    <p:extLst>
      <p:ext uri="{BB962C8B-B14F-4D97-AF65-F5344CB8AC3E}">
        <p14:creationId xmlns:p14="http://schemas.microsoft.com/office/powerpoint/2010/main" val="37858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Distinguish between verbal and nonverbal</a:t>
            </a:r>
          </a:p>
          <a:p>
            <a:r>
              <a:rPr lang="en-US" sz="2800" dirty="0" smtClean="0"/>
              <a:t>Use body lang. to reinforce verbal mess.</a:t>
            </a:r>
          </a:p>
          <a:p>
            <a:r>
              <a:rPr lang="en-US" sz="2800" dirty="0" smtClean="0"/>
              <a:t>Recognize when someone is NOT telling the truth</a:t>
            </a:r>
          </a:p>
          <a:p>
            <a:r>
              <a:rPr lang="en-US" sz="2800" dirty="0" smtClean="0"/>
              <a:t>Same gesture=different meaning in diff. country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866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024744" cy="1143000"/>
          </a:xfrm>
        </p:spPr>
        <p:txBody>
          <a:bodyPr/>
          <a:lstStyle/>
          <a:p>
            <a:r>
              <a:rPr lang="en-US" dirty="0" smtClean="0"/>
              <a:t>Body Language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4156229"/>
          </a:xfrm>
        </p:spPr>
        <p:txBody>
          <a:bodyPr>
            <a:normAutofit/>
          </a:bodyPr>
          <a:lstStyle/>
          <a:p>
            <a:r>
              <a:rPr lang="en-US" dirty="0" smtClean="0"/>
              <a:t>The way in which we use our bodies to send messages.</a:t>
            </a:r>
          </a:p>
          <a:p>
            <a:r>
              <a:rPr lang="en-US" dirty="0" smtClean="0"/>
              <a:t>Experiment????  Ready?</a:t>
            </a:r>
          </a:p>
          <a:p>
            <a:r>
              <a:rPr lang="en-US" dirty="0" smtClean="0"/>
              <a:t>Why is </a:t>
            </a:r>
            <a:r>
              <a:rPr lang="en-US" dirty="0" err="1" smtClean="0"/>
              <a:t>b.l</a:t>
            </a:r>
            <a:r>
              <a:rPr lang="en-US" dirty="0" smtClean="0"/>
              <a:t>. important?</a:t>
            </a:r>
          </a:p>
          <a:p>
            <a:r>
              <a:rPr lang="en-US" dirty="0" smtClean="0"/>
              <a:t>1.  people usually remember more of what they SEE than hear</a:t>
            </a:r>
          </a:p>
          <a:p>
            <a:r>
              <a:rPr lang="en-US" dirty="0" smtClean="0"/>
              <a:t>2.  recognize the truth</a:t>
            </a:r>
          </a:p>
          <a:p>
            <a:r>
              <a:rPr lang="en-US" dirty="0" smtClean="0"/>
              <a:t>“Body language always wins out over our verbal communication.”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9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B.L.= diverse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08002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Humans produce up to 700,000 different physical signs.  </a:t>
            </a:r>
            <a:endParaRPr lang="en-US" sz="3200" dirty="0"/>
          </a:p>
          <a:p>
            <a:r>
              <a:rPr lang="en-US" sz="3200" dirty="0" smtClean="0"/>
              <a:t>FACE=capable of 250,000 alone!</a:t>
            </a:r>
          </a:p>
          <a:p>
            <a:r>
              <a:rPr lang="en-US" sz="3200" dirty="0" smtClean="0"/>
              <a:t>5000 hand gestures</a:t>
            </a:r>
          </a:p>
          <a:p>
            <a:r>
              <a:rPr lang="en-US" sz="3200" dirty="0" smtClean="0"/>
              <a:t>1000 kinds of postures</a:t>
            </a:r>
          </a:p>
          <a:p>
            <a:r>
              <a:rPr lang="en-US" sz="3200" dirty="0" smtClean="0"/>
              <a:t>Body language is CONSTANT!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3736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Positive Body language cues= are distal (directed towards others)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57400"/>
            <a:ext cx="6777317" cy="4191000"/>
          </a:xfrm>
        </p:spPr>
        <p:txBody>
          <a:bodyPr>
            <a:noAutofit/>
          </a:bodyPr>
          <a:lstStyle/>
          <a:p>
            <a:r>
              <a:rPr lang="en-US" dirty="0" smtClean="0"/>
              <a:t>Relaxed posture</a:t>
            </a:r>
          </a:p>
          <a:p>
            <a:r>
              <a:rPr lang="en-US" dirty="0" smtClean="0"/>
              <a:t>Arms relaxed</a:t>
            </a:r>
          </a:p>
          <a:p>
            <a:r>
              <a:rPr lang="en-US" dirty="0" smtClean="0"/>
              <a:t>Good eye contact</a:t>
            </a:r>
          </a:p>
          <a:p>
            <a:r>
              <a:rPr lang="en-US" dirty="0" smtClean="0"/>
              <a:t>Nodding agreement</a:t>
            </a:r>
          </a:p>
          <a:p>
            <a:r>
              <a:rPr lang="en-US" dirty="0" smtClean="0"/>
              <a:t>Smiling at humor</a:t>
            </a:r>
          </a:p>
          <a:p>
            <a:r>
              <a:rPr lang="en-US" dirty="0" smtClean="0"/>
              <a:t>Leaning closer</a:t>
            </a:r>
          </a:p>
          <a:p>
            <a:r>
              <a:rPr lang="en-US" dirty="0" smtClean="0"/>
              <a:t>Using gestures</a:t>
            </a:r>
          </a:p>
          <a:p>
            <a:r>
              <a:rPr lang="en-US" dirty="0" smtClean="0"/>
              <a:t>*** When these movements are exaggerated, they become a negative, not a positive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75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Negative Body lang.= proximal (directed toward your own body)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8548"/>
          </a:xfrm>
        </p:spPr>
        <p:txBody>
          <a:bodyPr>
            <a:noAutofit/>
          </a:bodyPr>
          <a:lstStyle/>
          <a:p>
            <a:r>
              <a:rPr lang="en-US" sz="2800" dirty="0" smtClean="0"/>
              <a:t>Negative body movements may be interpreted as nervous too</a:t>
            </a:r>
          </a:p>
          <a:p>
            <a:r>
              <a:rPr lang="en-US" sz="2800" dirty="0" smtClean="0"/>
              <a:t>Body tension (wrinkled brow, jerky movements)</a:t>
            </a:r>
          </a:p>
          <a:p>
            <a:r>
              <a:rPr lang="en-US" sz="2800" dirty="0" smtClean="0"/>
              <a:t>Arms folded</a:t>
            </a:r>
          </a:p>
          <a:p>
            <a:r>
              <a:rPr lang="en-US" sz="2800" dirty="0" smtClean="0"/>
              <a:t>Speaking hand to mouth</a:t>
            </a:r>
          </a:p>
          <a:p>
            <a:r>
              <a:rPr lang="en-US" sz="2800" dirty="0" smtClean="0"/>
              <a:t>Fidgeting</a:t>
            </a:r>
          </a:p>
          <a:p>
            <a:r>
              <a:rPr lang="en-US" sz="2800" dirty="0" smtClean="0"/>
              <a:t>yawning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753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024744" cy="1143000"/>
          </a:xfrm>
        </p:spPr>
        <p:txBody>
          <a:bodyPr/>
          <a:lstStyle/>
          <a:p>
            <a:r>
              <a:rPr lang="en-US" dirty="0" smtClean="0"/>
              <a:t>Factoid: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6777317" cy="4648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If you </a:t>
            </a:r>
            <a:r>
              <a:rPr lang="en-US" sz="2800" dirty="0" smtClean="0">
                <a:solidFill>
                  <a:srgbClr val="FF0000"/>
                </a:solidFill>
              </a:rPr>
              <a:t>change your body language</a:t>
            </a:r>
            <a:r>
              <a:rPr lang="en-US" sz="2800" dirty="0" smtClean="0"/>
              <a:t>, your </a:t>
            </a:r>
            <a:r>
              <a:rPr lang="en-US" sz="2800" dirty="0" smtClean="0">
                <a:solidFill>
                  <a:srgbClr val="FF0000"/>
                </a:solidFill>
              </a:rPr>
              <a:t>feelings will begin to change as well.</a:t>
            </a:r>
          </a:p>
          <a:p>
            <a:r>
              <a:rPr lang="en-US" sz="2800" dirty="0" smtClean="0"/>
              <a:t>You make self look/feel better by using more positive body lang.</a:t>
            </a:r>
          </a:p>
          <a:p>
            <a:r>
              <a:rPr lang="en-US" sz="2800" dirty="0" smtClean="0"/>
              <a:t>Vince Lombardi “You’ve got to look good getting off the bus.”</a:t>
            </a:r>
          </a:p>
          <a:p>
            <a:r>
              <a:rPr lang="en-US" sz="2800" dirty="0" smtClean="0"/>
              <a:t>Body Lang. is contagious.   You begin to mirror what the other person is doing.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932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II: interpreting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Don’t just look, but observe</a:t>
            </a:r>
          </a:p>
          <a:p>
            <a:r>
              <a:rPr lang="en-US" sz="2800" dirty="0" smtClean="0"/>
              <a:t>Consider their “normal” physical/verbal patterns and be alert for new ones</a:t>
            </a:r>
          </a:p>
          <a:p>
            <a:r>
              <a:rPr lang="en-US" sz="2800" dirty="0" smtClean="0"/>
              <a:t>One signal alone may mean nothing, </a:t>
            </a:r>
            <a:r>
              <a:rPr lang="en-US" sz="2800" dirty="0" smtClean="0">
                <a:solidFill>
                  <a:srgbClr val="FF0000"/>
                </a:solidFill>
              </a:rPr>
              <a:t>look for clusters of signals </a:t>
            </a:r>
            <a:r>
              <a:rPr lang="en-US" sz="2800" dirty="0" smtClean="0"/>
              <a:t>to indicate meaning.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02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024744" cy="1143000"/>
          </a:xfrm>
        </p:spPr>
        <p:txBody>
          <a:bodyPr/>
          <a:lstStyle/>
          <a:p>
            <a:r>
              <a:rPr lang="en-US" dirty="0" smtClean="0"/>
              <a:t>Facial Expressions: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>
            <a:normAutofit/>
          </a:bodyPr>
          <a:lstStyle/>
          <a:p>
            <a:r>
              <a:rPr lang="en-US" dirty="0" smtClean="0"/>
              <a:t>Six emotions:  surprise, fear, anger, disgust, happiness, and sadness mainly appear on face.</a:t>
            </a:r>
          </a:p>
          <a:p>
            <a:r>
              <a:rPr lang="en-US" dirty="0" smtClean="0"/>
              <a:t>Nose-cheek-mouth=disgust</a:t>
            </a:r>
          </a:p>
          <a:p>
            <a:r>
              <a:rPr lang="en-US" dirty="0" smtClean="0"/>
              <a:t>Eyes and eyelids=fear</a:t>
            </a:r>
          </a:p>
          <a:p>
            <a:r>
              <a:rPr lang="en-US" dirty="0" smtClean="0"/>
              <a:t>Brows/forehead=sadness</a:t>
            </a:r>
          </a:p>
          <a:p>
            <a:r>
              <a:rPr lang="en-US" dirty="0" smtClean="0"/>
              <a:t>Cheeks/mouth=happiness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**** You can disguise your face more easily than any other part of the body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8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289</TotalTime>
  <Words>677</Words>
  <Application>Microsoft Office PowerPoint</Application>
  <PresentationFormat>On-screen Show (4:3)</PresentationFormat>
  <Paragraphs>85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Austin</vt:lpstr>
      <vt:lpstr>Nonverbal communication</vt:lpstr>
      <vt:lpstr>Objectives: </vt:lpstr>
      <vt:lpstr>Body Language  </vt:lpstr>
      <vt:lpstr>B.L.= diverse</vt:lpstr>
      <vt:lpstr>Positive Body language cues= are distal (directed towards others)</vt:lpstr>
      <vt:lpstr>Negative Body lang.= proximal (directed toward your own body)</vt:lpstr>
      <vt:lpstr>Factoid:</vt:lpstr>
      <vt:lpstr>Section II: interpreting</vt:lpstr>
      <vt:lpstr>Facial Expressions:</vt:lpstr>
      <vt:lpstr>Tone of Voice</vt:lpstr>
      <vt:lpstr>Lying:</vt:lpstr>
      <vt:lpstr>Section III:  Multicultural</vt:lpstr>
      <vt:lpstr>Nonverbal dilemmas </vt:lpstr>
      <vt:lpstr>Cont’d  </vt:lpstr>
      <vt:lpstr>Touching:</vt:lpstr>
      <vt:lpstr>Space:  see pg 91</vt:lpstr>
    </vt:vector>
  </TitlesOfParts>
  <Company>Thornton Fractional Township HS D 215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Nonverbal communication</dc:title>
  <dc:creator>Massucci, Tracy</dc:creator>
  <cp:lastModifiedBy>Massucci, Tracy</cp:lastModifiedBy>
  <cp:revision>11</cp:revision>
  <dcterms:created xsi:type="dcterms:W3CDTF">2012-09-25T16:16:40Z</dcterms:created>
  <dcterms:modified xsi:type="dcterms:W3CDTF">2013-02-12T20:55:53Z</dcterms:modified>
</cp:coreProperties>
</file>